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6" r:id="rId3"/>
    <p:sldId id="258" r:id="rId4"/>
    <p:sldId id="261" r:id="rId5"/>
    <p:sldId id="262" r:id="rId6"/>
    <p:sldId id="330" r:id="rId7"/>
    <p:sldId id="332" r:id="rId8"/>
    <p:sldId id="259" r:id="rId9"/>
    <p:sldId id="306" r:id="rId10"/>
    <p:sldId id="264" r:id="rId11"/>
    <p:sldId id="265" r:id="rId12"/>
    <p:sldId id="266" r:id="rId13"/>
    <p:sldId id="269" r:id="rId14"/>
    <p:sldId id="311" r:id="rId15"/>
    <p:sldId id="276" r:id="rId16"/>
    <p:sldId id="277" r:id="rId17"/>
    <p:sldId id="312" r:id="rId18"/>
    <p:sldId id="278" r:id="rId19"/>
    <p:sldId id="331" r:id="rId20"/>
    <p:sldId id="282" r:id="rId21"/>
    <p:sldId id="313" r:id="rId22"/>
    <p:sldId id="333" r:id="rId23"/>
    <p:sldId id="334" r:id="rId24"/>
    <p:sldId id="284" r:id="rId25"/>
    <p:sldId id="291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14" r:id="rId34"/>
    <p:sldId id="315" r:id="rId35"/>
    <p:sldId id="316" r:id="rId36"/>
    <p:sldId id="302" r:id="rId37"/>
    <p:sldId id="303" r:id="rId38"/>
    <p:sldId id="335" r:id="rId39"/>
    <p:sldId id="336" r:id="rId40"/>
    <p:sldId id="337" r:id="rId41"/>
    <p:sldId id="338" r:id="rId42"/>
    <p:sldId id="26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3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2"/>
  <c:chart>
    <c:autoTitleDeleted val="1"/>
    <c:plotArea>
      <c:layout>
        <c:manualLayout>
          <c:layoutTarget val="inner"/>
          <c:xMode val="edge"/>
          <c:yMode val="edge"/>
          <c:x val="0.15789527659319946"/>
          <c:y val="0.10796983118398099"/>
          <c:w val="0.89456228164508156"/>
          <c:h val="0.4601635421058068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159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182</a:t>
                    </a:r>
                  </a:p>
                  <a:p>
                    <a:endParaRPr lang="en-US" dirty="0"/>
                  </a:p>
                </c:rich>
              </c:tx>
              <c:dLblPos val="in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1</a:t>
                    </a:r>
                    <a:r>
                      <a:rPr lang="ru-RU" sz="1200" b="1" dirty="0" smtClean="0"/>
                      <a:t>85</a:t>
                    </a:r>
                  </a:p>
                  <a:p>
                    <a:endParaRPr lang="en-US" dirty="0"/>
                  </a:p>
                </c:rich>
              </c:tx>
              <c:dLblPos val="in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72</a:t>
                    </a:r>
                  </a:p>
                  <a:p>
                    <a:endParaRPr lang="en-US" dirty="0"/>
                  </a:p>
                </c:rich>
              </c:tx>
              <c:dLblPos val="inEnd"/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82</a:t>
                    </a:r>
                  </a:p>
                  <a:p>
                    <a:endParaRPr lang="en-US" dirty="0"/>
                  </a:p>
                </c:rich>
              </c:tx>
              <c:dLblPos val="inEnd"/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133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112</a:t>
                    </a:r>
                    <a:endParaRPr lang="en-US" dirty="0"/>
                  </a:p>
                </c:rich>
              </c:tx>
              <c:dLblPos val="inEnd"/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Лист1!$A$2:$A$9</c:f>
              <c:strCache>
                <c:ptCount val="7"/>
                <c:pt idx="0">
                  <c:v>Дошкольники</c:v>
                </c:pt>
                <c:pt idx="1">
                  <c:v>7-11 лет</c:v>
                </c:pt>
                <c:pt idx="2">
                  <c:v>12-17 лет</c:v>
                </c:pt>
                <c:pt idx="3">
                  <c:v>18-30 лет</c:v>
                </c:pt>
                <c:pt idx="4">
                  <c:v>31-55 лет</c:v>
                </c:pt>
                <c:pt idx="5">
                  <c:v>Старше 55 лет</c:v>
                </c:pt>
                <c:pt idx="6">
                  <c:v>Спорт площадки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159</c:v>
                </c:pt>
                <c:pt idx="1">
                  <c:v>182</c:v>
                </c:pt>
                <c:pt idx="2">
                  <c:v>185</c:v>
                </c:pt>
                <c:pt idx="3">
                  <c:v>72</c:v>
                </c:pt>
                <c:pt idx="4">
                  <c:v>82</c:v>
                </c:pt>
                <c:pt idx="5">
                  <c:v>133</c:v>
                </c:pt>
                <c:pt idx="6">
                  <c:v>112</c:v>
                </c:pt>
              </c:numCache>
            </c:numRef>
          </c:val>
        </c:ser>
        <c:gapWidth val="75"/>
        <c:overlap val="40"/>
        <c:axId val="204019200"/>
        <c:axId val="204020736"/>
      </c:barChart>
      <c:catAx>
        <c:axId val="204019200"/>
        <c:scaling>
          <c:orientation val="minMax"/>
        </c:scaling>
        <c:axPos val="b"/>
        <c:majorTickMark val="none"/>
        <c:tickLblPos val="nextTo"/>
        <c:crossAx val="204020736"/>
        <c:crosses val="autoZero"/>
        <c:auto val="1"/>
        <c:lblAlgn val="ctr"/>
        <c:lblOffset val="100"/>
      </c:catAx>
      <c:valAx>
        <c:axId val="204020736"/>
        <c:scaling>
          <c:orientation val="minMax"/>
        </c:scaling>
        <c:axPos val="l"/>
        <c:majorGridlines>
          <c:spPr>
            <a:ln w="38100" cap="flat" cmpd="sng" algn="ctr">
              <a:solidFill>
                <a:schemeClr val="dk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</a:ln>
          <a:effectLst/>
        </c:spPr>
        <c:txPr>
          <a:bodyPr/>
          <a:lstStyle/>
          <a:p>
            <a: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019200"/>
        <c:crosses val="autoZero"/>
        <c:crossBetween val="between"/>
      </c:valAx>
      <c:spPr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2"/>
  <c:chart>
    <c:autoTitleDeleted val="1"/>
    <c:plotArea>
      <c:layout>
        <c:manualLayout>
          <c:layoutTarget val="inner"/>
          <c:xMode val="edge"/>
          <c:yMode val="edge"/>
          <c:x val="0.18133766681291535"/>
          <c:y val="0.19935327051203081"/>
          <c:w val="0.81123378005080404"/>
          <c:h val="0.4358499308157683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83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282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69</a:t>
                    </a:r>
                    <a:endParaRPr lang="en-US"/>
                  </a:p>
                </c:rich>
              </c:tx>
              <c:dLblPos val="inEnd"/>
              <c:showVal val="1"/>
            </c:dLbl>
            <c:dLbl>
              <c:idx val="4"/>
              <c:layout>
                <c:manualLayout>
                  <c:x val="5.9786200779951048E-3"/>
                  <c:y val="6.8543520416923381E-2"/>
                </c:manualLayout>
              </c:layout>
              <c:dLblPos val="outEnd"/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125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00</a:t>
                    </a:r>
                    <a:endParaRPr lang="en-US"/>
                  </a:p>
                </c:rich>
              </c:tx>
              <c:dLblPos val="inEnd"/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Лист1!$A$2:$A$9</c:f>
              <c:strCache>
                <c:ptCount val="7"/>
                <c:pt idx="0">
                  <c:v>Дошкольники</c:v>
                </c:pt>
                <c:pt idx="1">
                  <c:v>7-11 лет</c:v>
                </c:pt>
                <c:pt idx="2">
                  <c:v>12-17 лет</c:v>
                </c:pt>
                <c:pt idx="3">
                  <c:v>18-30 лет</c:v>
                </c:pt>
                <c:pt idx="4">
                  <c:v>31-55 лет</c:v>
                </c:pt>
                <c:pt idx="5">
                  <c:v>Старше 55 лет</c:v>
                </c:pt>
                <c:pt idx="6">
                  <c:v>Спорт площадки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183</c:v>
                </c:pt>
                <c:pt idx="1">
                  <c:v>282</c:v>
                </c:pt>
                <c:pt idx="2">
                  <c:v>176</c:v>
                </c:pt>
                <c:pt idx="3">
                  <c:v>69</c:v>
                </c:pt>
                <c:pt idx="4">
                  <c:v>82</c:v>
                </c:pt>
                <c:pt idx="5">
                  <c:v>125</c:v>
                </c:pt>
                <c:pt idx="6">
                  <c:v>100</c:v>
                </c:pt>
              </c:numCache>
            </c:numRef>
          </c:val>
        </c:ser>
        <c:gapWidth val="75"/>
        <c:overlap val="40"/>
        <c:axId val="204032256"/>
        <c:axId val="201515008"/>
      </c:barChart>
      <c:catAx>
        <c:axId val="204032256"/>
        <c:scaling>
          <c:orientation val="minMax"/>
        </c:scaling>
        <c:axPos val="b"/>
        <c:majorTickMark val="none"/>
        <c:tickLblPos val="nextTo"/>
        <c:spPr>
          <a:ln>
            <a:solidFill>
              <a:srgbClr val="FFC000"/>
            </a:solidFill>
          </a:ln>
        </c:spPr>
        <c:crossAx val="201515008"/>
        <c:crosses val="autoZero"/>
        <c:auto val="1"/>
        <c:lblAlgn val="ctr"/>
        <c:lblOffset val="100"/>
      </c:catAx>
      <c:valAx>
        <c:axId val="201515008"/>
        <c:scaling>
          <c:orientation val="minMax"/>
        </c:scaling>
        <c:axPos val="l"/>
        <c:majorGridlines>
          <c:spPr>
            <a:ln w="38100" cap="flat" cmpd="sng" algn="ctr">
              <a:solidFill>
                <a:schemeClr val="dk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majorTickMark val="none"/>
        <c:tickLblPos val="nextTo"/>
        <c:spPr>
          <a:ln>
            <a:solidFill>
              <a:srgbClr val="FFC000"/>
            </a:solidFill>
          </a:ln>
        </c:spPr>
        <c:crossAx val="204032256"/>
        <c:crosses val="autoZero"/>
        <c:crossBetween val="between"/>
      </c:valAx>
      <c:spPr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50B78-1F50-4390-8C28-5A7BD7E6D21A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AA5A0-1541-4660-8BD5-B61BE61DC9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CDE6A-8358-411F-BF4A-18A68658218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A5A0-1541-4660-8BD5-B61BE61DC92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11.pn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2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https://shop-stiker.ru/image/cache/catalog/sticker_pied/nk_8055_01-500x500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420888"/>
            <a:ext cx="4608512" cy="41044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47664" y="1035893"/>
            <a:ext cx="5904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Префектура Восточного Административного Округа города Москвы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38666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Досуговые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кружки и другие объединения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785005"/>
            <a:ext cx="84969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Студия современного танца «</a:t>
            </a:r>
            <a:r>
              <a:rPr lang="en-US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L.A. STYLE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Кружок ИЗО «Магия рисунка»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Вокально-театральный кружок  «Премьера»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Психолог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Кружок рукоделия «Кудесница»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Кружок технического</a:t>
            </a:r>
            <a:r>
              <a:rPr lang="en-US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моделирования «</a:t>
            </a:r>
            <a:r>
              <a:rPr lang="en-US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Hands magic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Кружок «Занимательная риторика»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Кружок семейного досуга «Солнечный круг»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Творческая мастерская «Хочу всё уметь»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Вокально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эстрадный ансамбль «Аллегро +»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Семейная творческая мастерская «Декор в пространстве»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Кружок живописи «Волшебная палитра»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Семейный клуб «Мы вместе»</a:t>
            </a:r>
          </a:p>
          <a:p>
            <a:pPr marL="342900" indent="-342900"/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171399"/>
            <a:ext cx="2232248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Дизайн без названия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22173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Спортивные кружки, секции и другие объединения</a:t>
            </a:r>
            <a:endParaRPr lang="ru-RU" sz="3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348880"/>
            <a:ext cx="889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Атлетическая гимнастика (тренажерный зал для подростков)</a:t>
            </a:r>
          </a:p>
          <a:p>
            <a:pPr marL="342900" indent="-342900">
              <a:buFontTx/>
              <a:buAutoNum type="arabicPeriod"/>
            </a:pP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Атлетическая гимнастика (тренажерный зал 18+)</a:t>
            </a:r>
          </a:p>
          <a:p>
            <a:pPr marL="342900" indent="-342900">
              <a:buAutoNum type="arabicPeriod"/>
            </a:pPr>
            <a:endParaRPr lang="ru-RU" sz="28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ОФП (группа здоровья)</a:t>
            </a:r>
          </a:p>
          <a:p>
            <a:pPr marL="342900" indent="-342900">
              <a:buAutoNum type="arabicPeriod"/>
            </a:pP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Спортивный кружок «Настольный теннис»</a:t>
            </a:r>
          </a:p>
          <a:p>
            <a:pPr marL="342900" indent="-342900">
              <a:buAutoNum type="arabicPeriod"/>
            </a:pP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Кружок «Шашки-64»</a:t>
            </a:r>
          </a:p>
          <a:p>
            <a:pPr marL="342900" indent="-342900">
              <a:buAutoNum type="arabicPeriod"/>
            </a:pP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Спортивная секция «Мини-футбол»(7-11 лет)</a:t>
            </a:r>
          </a:p>
          <a:p>
            <a:pPr marL="342900" indent="-342900">
              <a:buFontTx/>
              <a:buAutoNum type="arabicPeriod"/>
            </a:pP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Спортивная секция «Мини-футбол»(12+)</a:t>
            </a:r>
          </a:p>
          <a:p>
            <a:pPr marL="342900" indent="-342900">
              <a:buAutoNum type="arabicPeriod"/>
            </a:pPr>
            <a:endParaRPr lang="ru-RU" sz="28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Дизайн_без_названия_1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43408"/>
            <a:ext cx="2740993" cy="2740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-99392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Внебюджетные студии и другие </a:t>
            </a:r>
            <a:r>
              <a:rPr lang="ru-RU" sz="36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обьединения</a:t>
            </a:r>
            <a:endParaRPr lang="ru-RU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844824"/>
            <a:ext cx="828092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Студия современного танца «</a:t>
            </a:r>
            <a:r>
              <a:rPr lang="en-US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L.A. STYLE</a:t>
            </a: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»(6+)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Студия спортивно-бальных танцев ТСК «АССОЛЬ»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Творческая мастерская «Знакомство с искусством»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Логопед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Студия «Дошколенок»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Студия всестороннего развития «</a:t>
            </a:r>
            <a:r>
              <a:rPr lang="ru-RU" sz="19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ПОЧЕМУчка</a:t>
            </a: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Студия всестороннего развития «</a:t>
            </a:r>
            <a:r>
              <a:rPr lang="ru-RU" sz="19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АБВГДейка</a:t>
            </a: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Студия раннего развития «Гномик»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Музыкально-театральная студия «Звездочки»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Обучение игры на синтезаторе «Волшебные звуки»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by English</a:t>
            </a: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английский для начинающих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Шахматная секция «Белая ладья»</a:t>
            </a:r>
          </a:p>
          <a:p>
            <a:pPr marL="342900" indent="-342900">
              <a:buAutoNum type="arabicPeriod"/>
            </a:pPr>
            <a:r>
              <a:rPr lang="ru-RU" sz="19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Аштанга</a:t>
            </a: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9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Виньяса</a:t>
            </a: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йога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Секция «Каратэ»</a:t>
            </a:r>
          </a:p>
          <a:p>
            <a:pPr marL="342900" indent="-342900">
              <a:buAutoNum type="arabicPeriod"/>
            </a:pPr>
            <a:r>
              <a:rPr lang="ru-RU" sz="19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Вокально-эстрадный ансамбль «Аллегро»</a:t>
            </a:r>
          </a:p>
          <a:p>
            <a:pPr marL="342900" indent="-342900">
              <a:buAutoNum type="arabicPeriod"/>
            </a:pPr>
            <a:endParaRPr lang="ru-RU" sz="19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1900" dirty="0"/>
          </a:p>
        </p:txBody>
      </p:sp>
      <p:pic>
        <p:nvPicPr>
          <p:cNvPr id="8" name="Рисунок 7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43408"/>
            <a:ext cx="2267744" cy="2267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9632" y="332656"/>
            <a:ext cx="6912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Здесь находится административно-управленческий персонал, проходят встречи с общественными советниками,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заседания членов Молодежной палаты района, проводятся 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мастер-классы, выставки детских творческих работ и праздничные концерты, а так же работают спортивные и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досуговые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кружки.  </a:t>
            </a:r>
          </a:p>
        </p:txBody>
      </p:sp>
      <p:pic>
        <p:nvPicPr>
          <p:cNvPr id="8" name="Рисунок 7" descr="bmGabZEMO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835210"/>
            <a:ext cx="2664296" cy="283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626306" y="188640"/>
            <a:ext cx="6114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13-ая Парковая улица, дом 38 , корп.3</a:t>
            </a:r>
          </a:p>
        </p:txBody>
      </p:sp>
      <p:pic>
        <p:nvPicPr>
          <p:cNvPr id="7" name="Рисунок 6" descr="1750185136303722008_1750185121111088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789040"/>
            <a:ext cx="266429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7693343_264797550963990_336013257414279168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3861048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236296" y="6228601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Общая площадь: 342,1кв.м.</a:t>
            </a:r>
            <a:endParaRPr lang="ru-RU" sz="1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Дизайн_без_названия_1_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80528" y="-171400"/>
            <a:ext cx="1872208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-2738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13-ая Парковая улица,  дом 38, корп.3 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04664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помещении работают следующие кружки и секции: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727536"/>
            <a:ext cx="756084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Студия современного танца «</a:t>
            </a:r>
            <a:r>
              <a:rPr lang="en-US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L.A. STYLE</a:t>
            </a:r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180000" algn="ctr"/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Комплексная растяжка « </a:t>
            </a:r>
            <a:r>
              <a:rPr lang="en-US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L.A. STYLE</a:t>
            </a:r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                                                                        Студия спортивно-бальных танцев ТСК «</a:t>
            </a:r>
            <a:r>
              <a:rPr lang="ru-RU" sz="16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Ассоль</a:t>
            </a:r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                                 </a:t>
            </a:r>
          </a:p>
          <a:p>
            <a:pPr marL="180000" algn="ctr"/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ОФП для взрослых </a:t>
            </a:r>
          </a:p>
          <a:p>
            <a:pPr marL="180000" algn="ctr"/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Вокально-театральная студия «Премьера»</a:t>
            </a:r>
          </a:p>
          <a:p>
            <a:pPr marL="180000" algn="ctr"/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Кружок рукоделия «Кудесница»</a:t>
            </a:r>
          </a:p>
          <a:p>
            <a:pPr marL="180000" algn="ctr"/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Изостудия «Магия рисунка»</a:t>
            </a:r>
          </a:p>
          <a:p>
            <a:pPr marL="180000" algn="ctr"/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Вокально-эстрадный ансамбль «Аллегро»</a:t>
            </a:r>
          </a:p>
          <a:p>
            <a:pPr marL="180000" algn="ctr"/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Занимиательная</a:t>
            </a:r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риторика»</a:t>
            </a:r>
          </a:p>
          <a:p>
            <a:pPr marL="180000" algn="ctr"/>
            <a:endParaRPr lang="ru-RU" sz="1600" b="1" i="1" dirty="0" smtClean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algn="ctr"/>
            <a:endParaRPr lang="ru-RU" dirty="0" smtClean="0"/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00b30c43-fbbb-4bda-8029-102d69a359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1800200"/>
            <a:ext cx="1977684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38443f19-4bee-4878-a830-318e5f4bbcb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015" y="4725144"/>
            <a:ext cx="2579779" cy="193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1cfaf8e7-2002-4ff0-bef8-8f6bdbf5c5b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725144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Дизайн_без_названия_1_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620688"/>
            <a:ext cx="1660873" cy="1660873"/>
          </a:xfrm>
          <a:prstGeom prst="rect">
            <a:avLst/>
          </a:prstGeom>
        </p:spPr>
      </p:pic>
      <p:pic>
        <p:nvPicPr>
          <p:cNvPr id="20" name="Рисунок 19" descr="5ccb23a7-2924-4a1a-a27a-8fd601029cd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04180" y="4626514"/>
            <a:ext cx="2723795" cy="2042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5c7eefb8-e284-4356-a2d6-55f5b9a349a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56" y="3140968"/>
            <a:ext cx="2563763" cy="1435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0234.JPG"/>
          <p:cNvPicPr>
            <a:picLocks noChangeAspect="1"/>
          </p:cNvPicPr>
          <p:nvPr/>
        </p:nvPicPr>
        <p:blipFill>
          <a:blip r:embed="rId9" cstate="print"/>
          <a:srcRect r="10725"/>
          <a:stretch>
            <a:fillRect/>
          </a:stretch>
        </p:blipFill>
        <p:spPr>
          <a:xfrm>
            <a:off x="72008" y="2204864"/>
            <a:ext cx="2771800" cy="232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1640" y="908720"/>
            <a:ext cx="64087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Музыкально-театральная студия «Звездочки»</a:t>
            </a:r>
          </a:p>
          <a:p>
            <a:pPr marL="180000"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Обучение игре на синтезаторе «Волшебные звуки»</a:t>
            </a:r>
          </a:p>
          <a:p>
            <a:pPr marL="180000"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Эстрадная студия «Аллегро»</a:t>
            </a:r>
          </a:p>
          <a:p>
            <a:pPr marL="180000"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Творческая мастерская «Декор в пространстве»</a:t>
            </a:r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0000"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47667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помещении работают следующие кружки: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656" y="4462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13-ая Парковая дом 38, корпус 3 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16857" cy="1516857"/>
          </a:xfrm>
          <a:prstGeom prst="rect">
            <a:avLst/>
          </a:prstGeom>
        </p:spPr>
      </p:pic>
      <p:pic>
        <p:nvPicPr>
          <p:cNvPr id="9" name="Рисунок 8" descr="4a354941-12fc-4a06-8283-5848c8a8538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78092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44e1fce8-38a3-487d-b989-9a6efd7ec7d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5149" y="2420888"/>
            <a:ext cx="2396891" cy="158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751dcb8a-937c-499d-8f2b-feba0094d7c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1152" y="4221088"/>
            <a:ext cx="234888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180416-WA00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8032" y="2492896"/>
            <a:ext cx="1979712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6685951c-3ec3-4968-8a49-de41c3c264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4083705"/>
            <a:ext cx="2067694" cy="277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5656" y="4462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13-ая Парковая улица,  дом 38, корп.3 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47667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помещении работают следующие секции: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766445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Атлетическая гимнастика (тренажерный зал для взрослых и подростков)</a:t>
            </a:r>
          </a:p>
        </p:txBody>
      </p:sp>
      <p:pic>
        <p:nvPicPr>
          <p:cNvPr id="11" name="Рисунок 10" descr="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753036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X:\презентация\Рабочий материал\ГБУ\Фото для ГБУ\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556792"/>
            <a:ext cx="2580766" cy="210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X:\презентация\Рабочий материал\ГБУ\Фото для ГБУ\IMG_04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84784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1844824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20180719_1605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165916" y="4283356"/>
            <a:ext cx="2802396" cy="210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11560" y="5674022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Общая площадь: 47,2кв.м.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Дизайн_без_названия_1_-removebg-preview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0"/>
            <a:ext cx="1444849" cy="1444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4462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13-ая Парковая улица,  дом 38, корп.3 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580618"/>
            <a:ext cx="7704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помещении работают группы свободного посещения: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Настольный теннис,</a:t>
            </a:r>
          </a:p>
          <a:p>
            <a:pPr algn="ctr"/>
            <a:r>
              <a:rPr lang="ru-RU" sz="20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Аэрохоккей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Настольный футбол</a:t>
            </a:r>
          </a:p>
          <a:p>
            <a:pPr algn="ctr"/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861048"/>
            <a:ext cx="3707903" cy="278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3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08" y="1556792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3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4141" y="1412776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Дизайн_без_названия_1_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28825" cy="122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4462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13-я Парковая улица,  дом 40 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908720"/>
            <a:ext cx="4824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Студия «Дошколенок» </a:t>
            </a:r>
          </a:p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Студия «</a:t>
            </a:r>
            <a:r>
              <a:rPr lang="ru-RU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ПОЧЕМУЧка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Студия </a:t>
            </a:r>
            <a:r>
              <a:rPr lang="ru-RU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АБВГДейка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Студия «Гномик»</a:t>
            </a:r>
          </a:p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Логопед </a:t>
            </a:r>
          </a:p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Психолог</a:t>
            </a:r>
          </a:p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Английский для начинающих</a:t>
            </a:r>
            <a:endParaRPr lang="en-US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Baby </a:t>
            </a:r>
            <a:r>
              <a:rPr lang="ru-RU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nglish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3349-30-10-18-04-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76739"/>
            <a:ext cx="2520280" cy="336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58ee6884-f3c9-4697-a427-c7aa14890b5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437112"/>
            <a:ext cx="2736304" cy="205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ff6c29f5-032c-4478-806c-ed916a7021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3287520"/>
            <a:ext cx="6012160" cy="338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dd3b6e54-6ef2-4f95-9190-5de363d7cc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620688"/>
            <a:ext cx="2492896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Дизайн_без_названия_1_-removebg-previe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-171400"/>
            <a:ext cx="1444849" cy="1444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8024" y="5589240"/>
            <a:ext cx="377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Адрес: улица 9-я Парковая, д.60</a:t>
            </a:r>
            <a:endParaRPr lang="ru-RU" b="1" i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67744" y="116632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Помещение по адресу: улица 9-я Парковая, д.60, передано в оперативное управление ГБУ «</a:t>
            </a:r>
            <a:r>
              <a:rPr lang="ru-RU" sz="1600" b="1" i="1" dirty="0" err="1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Досуговый</a:t>
            </a:r>
            <a:r>
              <a:rPr lang="ru-RU" sz="16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центр «Юность» в соответствии  с распоряжением  Департамента городского имущества № 21465 от 26.10.2020 г. Текущее состояние требует капитального ремонта.</a:t>
            </a:r>
            <a:endParaRPr lang="ru-RU" sz="1600" b="1" i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936911"/>
            <a:ext cx="1577507" cy="28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933056"/>
            <a:ext cx="1512168" cy="285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844824"/>
            <a:ext cx="2518266" cy="188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988840"/>
            <a:ext cx="2088232" cy="144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Дизайн_без_названия_1_-removebg-previe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188640"/>
            <a:ext cx="1228825" cy="1228825"/>
          </a:xfrm>
          <a:prstGeom prst="rect">
            <a:avLst/>
          </a:prstGeom>
        </p:spPr>
      </p:pic>
      <p:pic>
        <p:nvPicPr>
          <p:cNvPr id="10" name="Рисунок 9" descr="index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77576" y="1700808"/>
            <a:ext cx="286231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525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260649"/>
            <a:ext cx="5544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бюджетное учреждение «</a:t>
            </a:r>
            <a:r>
              <a:rPr lang="ru-RU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Досуговый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центр «ЮНОСТЬ»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6991" y="980728"/>
            <a:ext cx="5693321" cy="5693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4462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Сиреневый бульвар, дом 3, корп.5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580618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помещении работают следующие кружки: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980728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Кружок технического моделирования 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Hands magic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Кружок живописи «Волшебная палитра»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Кружок рукоделия «Кудесница» 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0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276872"/>
            <a:ext cx="2483768" cy="186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IWC7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2276872"/>
            <a:ext cx="2027379" cy="1851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OWP33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4221088"/>
            <a:ext cx="4355976" cy="245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436096" y="63813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Общая площадь: 14,3кв.м.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Дизайн_без_названия_1_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80528" y="0"/>
            <a:ext cx="2236937" cy="2236937"/>
          </a:xfrm>
          <a:prstGeom prst="rect">
            <a:avLst/>
          </a:prstGeom>
        </p:spPr>
      </p:pic>
      <p:pic>
        <p:nvPicPr>
          <p:cNvPr id="16" name="Рисунок 15" descr="2458d676-d5db-4658-a882-ea3bc3910f8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2204864"/>
            <a:ext cx="2592287" cy="194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NFITE392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24128" y="4077072"/>
            <a:ext cx="288032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131148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дворовых площадках района Северное Измайлово, работают спортивные секции: 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Мини-футбол 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Хоккей – (зимний период)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376264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4005064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204864"/>
            <a:ext cx="2760307" cy="207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Дизайн_без_названия_1_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236937" cy="2236937"/>
          </a:xfrm>
          <a:prstGeom prst="rect">
            <a:avLst/>
          </a:prstGeom>
        </p:spPr>
      </p:pic>
      <p:pic>
        <p:nvPicPr>
          <p:cNvPr id="13" name="Рисунок 12" descr="WhatsApp Image 2021-01-11 at 15.42.03 (4)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2348880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387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7584" y="4365104"/>
            <a:ext cx="3055888" cy="229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836712"/>
          <a:ext cx="4427984" cy="454938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40995"/>
                <a:gridCol w="1639377"/>
                <a:gridCol w="1847612"/>
              </a:tblGrid>
              <a:tr h="7862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Запланированный бюджет</a:t>
                      </a:r>
                      <a:endParaRPr lang="ru-RU" sz="16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Фактически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36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Общий на 2020г.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15 496 545,94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15 496 545,94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8736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Досуг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6 829 400,56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6 829 400,56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6987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Спорт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6 641 560,38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6 641 560,38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250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Мероприятия Досуг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1 150 000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</a:t>
                      </a:r>
                      <a:r>
                        <a:rPr lang="ru-RU" sz="1600" baseline="0" dirty="0" smtClean="0"/>
                        <a:t> 150 </a:t>
                      </a:r>
                      <a:r>
                        <a:rPr lang="ru-RU" sz="1600" dirty="0" smtClean="0"/>
                        <a:t>000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67250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Мероприятия Спорт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875 585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875 585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9552" y="5733256"/>
          <a:ext cx="3312368" cy="94192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656184"/>
                <a:gridCol w="1656184"/>
              </a:tblGrid>
              <a:tr h="4709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Штатные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Внештатные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09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29 чел.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 чел.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36096" y="18864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 2021</a:t>
            </a:r>
            <a:endParaRPr lang="ru-RU" sz="2400" b="1" i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530120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Сотрудники</a:t>
            </a:r>
            <a:endParaRPr lang="ru-RU" sz="24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644008" y="836712"/>
          <a:ext cx="4392488" cy="453682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43211"/>
                <a:gridCol w="1910373"/>
                <a:gridCol w="1538904"/>
              </a:tblGrid>
              <a:tr h="8114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Запланированный бюджет</a:t>
                      </a:r>
                      <a:endParaRPr lang="ru-RU" sz="16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Фактически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26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Общий на 2021г.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21 716 297,59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21 449 361,50</a:t>
                      </a:r>
                    </a:p>
                  </a:txBody>
                  <a:tcPr/>
                </a:tc>
              </a:tr>
              <a:tr h="85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Досуг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10 996 390,06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10 790 344,59</a:t>
                      </a:r>
                    </a:p>
                  </a:txBody>
                  <a:tcPr/>
                </a:tc>
              </a:tr>
              <a:tr h="36360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Спорт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8 181 907,53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8 121 236,82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4310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Мероприятия Досуг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1 500 000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1 499 809,52</a:t>
                      </a:r>
                    </a:p>
                  </a:txBody>
                  <a:tcPr/>
                </a:tc>
              </a:tr>
              <a:tr h="84310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Мероприятия Спорт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1 038 000,00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1 037 970,57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3528" y="18864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 2020</a:t>
            </a:r>
            <a:endParaRPr lang="ru-RU" sz="2400" b="1" i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148064" y="5805264"/>
          <a:ext cx="3384376" cy="79791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692188"/>
                <a:gridCol w="1692188"/>
              </a:tblGrid>
              <a:tr h="39895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Штатные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Внештатные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95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24 чел.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 чел.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83568" y="530120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Сотрудники</a:t>
            </a:r>
            <a:endParaRPr lang="ru-RU" sz="24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1"/>
          <a:ext cx="9144002" cy="685799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903586"/>
                <a:gridCol w="1445773"/>
                <a:gridCol w="433732"/>
                <a:gridCol w="795175"/>
                <a:gridCol w="759541"/>
                <a:gridCol w="107923"/>
                <a:gridCol w="939752"/>
                <a:gridCol w="758520"/>
              </a:tblGrid>
              <a:tr h="852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государственной работы</a:t>
                      </a:r>
                      <a:endParaRPr lang="ru-RU" sz="11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100" b="1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100" b="1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измерения</a:t>
                      </a:r>
                      <a:endParaRPr lang="ru-RU" sz="1100" b="1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Значение утвержденное в государственном задании</a:t>
                      </a:r>
                      <a:endParaRPr lang="ru-RU" sz="1100" b="1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Фактическое значение</a:t>
                      </a:r>
                      <a:endParaRPr lang="ru-RU" sz="1100" b="1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88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                                                                                                                                                                      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Результаты выполнения работ</a:t>
                      </a:r>
                      <a:endParaRPr lang="ru-RU" sz="1100" b="1" i="1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138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официальных физкультурных </a:t>
                      </a:r>
                      <a:r>
                        <a:rPr lang="ru-RU" sz="1100" i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мероприятий</a:t>
                      </a: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 города Москвы в соответствии с Единым календарным планом физкультурных и спортивных мероприятий города Москвы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мероприятий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r>
                        <a:rPr lang="ru-RU" sz="1100" dirty="0"/>
                        <a:t>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libri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libri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89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9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3581400" algn="l"/>
                        </a:tabLs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Работа по организации деятельности творческих коллективов, студий, кружков, секций, любительских объединений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клубных </a:t>
                      </a:r>
                      <a:r>
                        <a:rPr lang="ru-RU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формирований </a:t>
                      </a: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и кружков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9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Работа по организации и проведению фестивалей, смотров, конкурсов, иных культурно-массовых, общественно, социально-значимых мероприятий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мероприятий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Проведение занятий по физической культуре и спорту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занимающихся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273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247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273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247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9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Работа по организации деятельности творческих коллективов, студий, кружков, секций, любительских объединений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участников клубных формирований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358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412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358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412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9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Работа по проведению фестивалей, смотров, конкурсов, иных культурно-массовых, общественно, социально-значимых мероприятий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посетителей мероприятий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4380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4380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cs typeface="Times New Roman" pitchFamily="18" charset="0"/>
                        </a:rPr>
                        <a:t>4380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4380</a:t>
                      </a:r>
                      <a:endParaRPr lang="ru-RU" sz="11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388" marR="20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Масленичные потехи</a:t>
            </a:r>
            <a:endParaRPr lang="ru-RU" sz="1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44208" y="292494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Вместе весело! Вместе интересно!</a:t>
            </a:r>
            <a:endParaRPr lang="ru-RU" sz="1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176" y="645333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Папы – ваш выход!</a:t>
            </a:r>
            <a:endParaRPr lang="ru-RU" sz="1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6351711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Встречи с общественными советниками</a:t>
            </a:r>
            <a:endParaRPr lang="ru-RU" sz="1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07904" y="126876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Тысяча и одно пожелание!</a:t>
            </a:r>
            <a:endParaRPr lang="ru-RU" sz="1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DSC_9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76672"/>
            <a:ext cx="3733963" cy="2472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Дизайн_без_названия_1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0"/>
            <a:ext cx="1368152" cy="1368152"/>
          </a:xfrm>
          <a:prstGeom prst="rect">
            <a:avLst/>
          </a:prstGeom>
        </p:spPr>
      </p:pic>
      <p:pic>
        <p:nvPicPr>
          <p:cNvPr id="28" name="Рисунок 27" descr="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4437112"/>
            <a:ext cx="3121152" cy="206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2204864"/>
            <a:ext cx="2352664" cy="1557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4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00600" y="3333126"/>
            <a:ext cx="1763688" cy="132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DSC_588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3568" y="3789040"/>
            <a:ext cx="3882440" cy="257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 descr="DSC_623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332656"/>
            <a:ext cx="3121152" cy="207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 descr="DSC_631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43608" y="2348880"/>
            <a:ext cx="1992624" cy="1319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pic>
        <p:nvPicPr>
          <p:cNvPr id="7" name="Рисунок 6" descr="FB_IMG_15409169749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507" y="1228255"/>
            <a:ext cx="4296477" cy="2416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67544" y="703729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Выставка «Космическое путешествие»</a:t>
            </a:r>
            <a:endParaRPr lang="ru-RU" sz="1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4088" y="620688"/>
            <a:ext cx="3096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«День защиты детей»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923928" y="3933056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Свеча памяти</a:t>
            </a:r>
            <a:endParaRPr lang="ru-RU" sz="1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PHOTO-2021-06-17-11-37-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980728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DSC_42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293096"/>
            <a:ext cx="387250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DSC_4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275496" y="4254912"/>
            <a:ext cx="3131840" cy="207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DSC_42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4581128"/>
            <a:ext cx="2555776" cy="170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3640" y="342900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Экскурсия  в  Ярославль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96" y="1886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«День знаний»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3625279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Экскурсия ХПП «Софрино»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-243408"/>
            <a:ext cx="1872208" cy="1872208"/>
          </a:xfrm>
          <a:prstGeom prst="rect">
            <a:avLst/>
          </a:prstGeom>
        </p:spPr>
      </p:pic>
      <p:pic>
        <p:nvPicPr>
          <p:cNvPr id="16" name="Рисунок 15" descr="IMG_4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48680"/>
            <a:ext cx="1944216" cy="2962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57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87523" y="3897052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27312" y="1340768"/>
            <a:ext cx="3121152" cy="206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DSC_8702 - коп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6216" y="3882377"/>
            <a:ext cx="1728192" cy="260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_E587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5896" y="4064666"/>
            <a:ext cx="2304256" cy="229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IMG_4028.PNG"/>
          <p:cNvPicPr>
            <a:picLocks noChangeAspect="1"/>
          </p:cNvPicPr>
          <p:nvPr/>
        </p:nvPicPr>
        <p:blipFill>
          <a:blip r:embed="rId9" cstate="print"/>
          <a:srcRect l="8997" t="21601" r="11560" b="31596"/>
          <a:stretch>
            <a:fillRect/>
          </a:stretch>
        </p:blipFill>
        <p:spPr>
          <a:xfrm>
            <a:off x="3059832" y="332656"/>
            <a:ext cx="2592288" cy="326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9592" y="404664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Добрые соседи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188640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Семейная спартакиада</a:t>
            </a:r>
            <a:endParaRPr lang="ru-RU" sz="1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3944089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Вместе весело! Вместе интересно!</a:t>
            </a:r>
            <a:endParaRPr lang="ru-RU" sz="12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5661248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Любовь святая</a:t>
            </a:r>
            <a:endParaRPr lang="ru-RU" sz="1400" i="1" dirty="0">
              <a:ln w="1905"/>
              <a:solidFill>
                <a:schemeClr val="accent4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Z:\Мероприятия (Фото)\Фото 2019 год\Вместе весело 27.07.19\DSC_2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3600400" cy="238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_0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124744"/>
            <a:ext cx="3768908" cy="251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WhatsApp Image 2021-03-30 at 17.06.43 (2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052736"/>
            <a:ext cx="1542416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WhatsApp Image 2021-03-30 at 17.06.39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692696"/>
            <a:ext cx="2062336" cy="275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3493.PNG"/>
          <p:cNvPicPr>
            <a:picLocks noChangeAspect="1"/>
          </p:cNvPicPr>
          <p:nvPr/>
        </p:nvPicPr>
        <p:blipFill>
          <a:blip r:embed="rId7" cstate="print"/>
          <a:srcRect t="7476" b="21650"/>
          <a:stretch>
            <a:fillRect/>
          </a:stretch>
        </p:blipFill>
        <p:spPr>
          <a:xfrm>
            <a:off x="4716016" y="3212976"/>
            <a:ext cx="2053009" cy="31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3492.PNG"/>
          <p:cNvPicPr>
            <a:picLocks noChangeAspect="1"/>
          </p:cNvPicPr>
          <p:nvPr/>
        </p:nvPicPr>
        <p:blipFill>
          <a:blip r:embed="rId8" cstate="print"/>
          <a:srcRect t="20469" b="21650"/>
          <a:stretch>
            <a:fillRect/>
          </a:stretch>
        </p:blipFill>
        <p:spPr>
          <a:xfrm>
            <a:off x="7164288" y="3501008"/>
            <a:ext cx="172033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Дизайн_без_названия_1_-removebg-preview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84601" y="-171399"/>
            <a:ext cx="1512168" cy="151216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24" y="69269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Звонкий лед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33265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Шашки-64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3284984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Турнир по настольному теннису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3140968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Турнир по </a:t>
            </a:r>
            <a:r>
              <a:rPr lang="ru-RU" sz="14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дартс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Z:\Мероприятия (Фото)\Фото 2019 год\22.02.19 Хоккей\IMG-20190222-WA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Z:\Мероприятия (Фото)\Фото 2019 год\16.03.19 Шашки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5586" y="764704"/>
            <a:ext cx="369685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Z:\Мероприятия (Фото)\Фото 2019 год\10.04.19 Дартс\IMG_69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73016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Z:\Мероприятия (Фото)\Фото 2019 год\20.03.19 Теннис\IMG_6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5" y="3861048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Дизайн_без_названия_1_-removebg-previe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260648"/>
            <a:ext cx="796777" cy="79677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764704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Турнир по мини-футболу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764704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День цирка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638132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Турнир по домино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4128" y="616530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Новогодняя елка</a:t>
            </a:r>
            <a:endParaRPr lang="ru-RU" sz="1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Z:\Мероприятия (Фото)\Фото 2019 год\16.05.19 Мини - Футбол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052736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573016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75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1916832"/>
            <a:ext cx="1551432" cy="234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SC_75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1124744"/>
            <a:ext cx="3121152" cy="206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8ac1a32e-ca3b-4069-8279-d76e546a84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3284984"/>
            <a:ext cx="224771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moscow_state-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696883"/>
            <a:ext cx="6364150" cy="2972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548680"/>
            <a:ext cx="69847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ГБУ «</a:t>
            </a:r>
            <a:r>
              <a:rPr lang="ru-RU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Досуговый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центр «Юность» в районе Северное Измайлово занимается организацией  </a:t>
            </a:r>
            <a:r>
              <a:rPr lang="ru-RU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досуговой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спортивной, социально-воспитательной  и </a:t>
            </a:r>
            <a:r>
              <a:rPr lang="ru-RU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 оздоровительной работой  с населением по месту жительства с 2006 года.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260648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www.</a:t>
            </a:r>
            <a:r>
              <a:rPr lang="ru-RU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центрюность.москва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76089"/>
            <a:ext cx="1948905" cy="1948905"/>
          </a:xfrm>
          <a:prstGeom prst="rect">
            <a:avLst/>
          </a:prstGeom>
        </p:spPr>
      </p:pic>
      <p:pic>
        <p:nvPicPr>
          <p:cNvPr id="10" name="Рисунок 9" descr="IMG_0224.JPG"/>
          <p:cNvPicPr>
            <a:picLocks noChangeAspect="1"/>
          </p:cNvPicPr>
          <p:nvPr/>
        </p:nvPicPr>
        <p:blipFill>
          <a:blip r:embed="rId4" cstate="print"/>
          <a:srcRect l="16925" t="18500" r="2751" b="11151"/>
          <a:stretch>
            <a:fillRect/>
          </a:stretch>
        </p:blipFill>
        <p:spPr>
          <a:xfrm>
            <a:off x="1187624" y="1556792"/>
            <a:ext cx="7344816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024" y="5013176"/>
            <a:ext cx="2339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https://www.instagram.com/gbuyunost/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52728" y="541129"/>
            <a:ext cx="2555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https://m.facebook.com/groups/1275825230955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620688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https://vk.com/club183684340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G_0228.PNG"/>
          <p:cNvPicPr>
            <a:picLocks noChangeAspect="1"/>
          </p:cNvPicPr>
          <p:nvPr/>
        </p:nvPicPr>
        <p:blipFill>
          <a:blip r:embed="rId3" cstate="print"/>
          <a:srcRect t="10101" b="21650"/>
          <a:stretch>
            <a:fillRect/>
          </a:stretch>
        </p:blipFill>
        <p:spPr>
          <a:xfrm>
            <a:off x="6876256" y="1556792"/>
            <a:ext cx="2055131" cy="303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E01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2132856"/>
            <a:ext cx="2016224" cy="2768948"/>
          </a:xfrm>
          <a:prstGeom prst="rect">
            <a:avLst/>
          </a:prstGeom>
        </p:spPr>
      </p:pic>
      <p:pic>
        <p:nvPicPr>
          <p:cNvPr id="12" name="Рисунок 11" descr="IMG_0227.PNG"/>
          <p:cNvPicPr>
            <a:picLocks noChangeAspect="1"/>
          </p:cNvPicPr>
          <p:nvPr/>
        </p:nvPicPr>
        <p:blipFill>
          <a:blip r:embed="rId5" cstate="print"/>
          <a:srcRect t="10101"/>
          <a:stretch>
            <a:fillRect/>
          </a:stretch>
        </p:blipFill>
        <p:spPr>
          <a:xfrm>
            <a:off x="2843808" y="1340768"/>
            <a:ext cx="1923545" cy="4032448"/>
          </a:xfrm>
          <a:prstGeom prst="rect">
            <a:avLst/>
          </a:prstGeom>
        </p:spPr>
      </p:pic>
      <p:pic>
        <p:nvPicPr>
          <p:cNvPr id="13" name="Рисунок 12" descr="IMG_022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1412776"/>
            <a:ext cx="1583590" cy="3600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4008" y="51571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6"/>
                </a:solidFill>
              </a:rPr>
              <a:t>https</a:t>
            </a:r>
            <a:r>
              <a:rPr lang="ru-RU" b="1" i="1" dirty="0" smtClean="0">
                <a:solidFill>
                  <a:schemeClr val="accent6"/>
                </a:solidFill>
              </a:rPr>
              <a:t>://</a:t>
            </a:r>
            <a:r>
              <a:rPr lang="en-US" b="1" i="1" dirty="0" err="1" smtClean="0">
                <a:solidFill>
                  <a:schemeClr val="accent6"/>
                </a:solidFill>
              </a:rPr>
              <a:t>t.me</a:t>
            </a:r>
            <a:r>
              <a:rPr lang="en-US" b="1" i="1" dirty="0" smtClean="0">
                <a:solidFill>
                  <a:schemeClr val="accent6"/>
                </a:solidFill>
              </a:rPr>
              <a:t>/</a:t>
            </a:r>
            <a:r>
              <a:rPr lang="en-US" b="1" i="1" dirty="0" err="1" smtClean="0">
                <a:solidFill>
                  <a:schemeClr val="accent6"/>
                </a:solidFill>
              </a:rPr>
              <a:t>gbuyunost</a:t>
            </a:r>
            <a:endParaRPr lang="ru-RU" b="1" i="1" dirty="0">
              <a:solidFill>
                <a:schemeClr val="accent6"/>
              </a:solidFill>
            </a:endParaRPr>
          </a:p>
        </p:txBody>
      </p:sp>
      <p:pic>
        <p:nvPicPr>
          <p:cNvPr id="16" name="Рисунок 15" descr="Дизайн_без_названия_1_-removebg-previe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52536" y="-315416"/>
            <a:ext cx="2524969" cy="25249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91880" y="1886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chemeClr val="accent6"/>
                </a:solidFill>
              </a:rPr>
              <a:t>Социальные сети</a:t>
            </a:r>
            <a:endParaRPr lang="ru-RU" b="1" i="1" u="sng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7744" y="0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Районная интернет газета «Северное Измайлово»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0"/>
            <a:ext cx="1732881" cy="1732881"/>
          </a:xfrm>
          <a:prstGeom prst="rect">
            <a:avLst/>
          </a:prstGeom>
        </p:spPr>
      </p:pic>
      <p:pic>
        <p:nvPicPr>
          <p:cNvPr id="10" name="Рисунок 9" descr="IMG_0232.JPG"/>
          <p:cNvPicPr>
            <a:picLocks noChangeAspect="1"/>
          </p:cNvPicPr>
          <p:nvPr/>
        </p:nvPicPr>
        <p:blipFill>
          <a:blip r:embed="rId4" cstate="print"/>
          <a:srcRect t="14300" b="13251"/>
          <a:stretch>
            <a:fillRect/>
          </a:stretch>
        </p:blipFill>
        <p:spPr>
          <a:xfrm>
            <a:off x="251520" y="969706"/>
            <a:ext cx="3995936" cy="2171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230.JPG"/>
          <p:cNvPicPr>
            <a:picLocks noChangeAspect="1"/>
          </p:cNvPicPr>
          <p:nvPr/>
        </p:nvPicPr>
        <p:blipFill>
          <a:blip r:embed="rId5" cstate="print"/>
          <a:srcRect l="7476" t="22700" r="7476" b="16401"/>
          <a:stretch>
            <a:fillRect/>
          </a:stretch>
        </p:blipFill>
        <p:spPr>
          <a:xfrm>
            <a:off x="4281485" y="1484784"/>
            <a:ext cx="482701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0231.JPG"/>
          <p:cNvPicPr>
            <a:picLocks noChangeAspect="1"/>
          </p:cNvPicPr>
          <p:nvPr/>
        </p:nvPicPr>
        <p:blipFill>
          <a:blip r:embed="rId6" cstate="print"/>
          <a:srcRect t="11151" b="13250"/>
          <a:stretch>
            <a:fillRect/>
          </a:stretch>
        </p:blipFill>
        <p:spPr>
          <a:xfrm>
            <a:off x="216024" y="3580428"/>
            <a:ext cx="3923928" cy="222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0233.JPG"/>
          <p:cNvPicPr>
            <a:picLocks noChangeAspect="1"/>
          </p:cNvPicPr>
          <p:nvPr/>
        </p:nvPicPr>
        <p:blipFill>
          <a:blip r:embed="rId7" cstate="print"/>
          <a:srcRect t="10101" b="13250"/>
          <a:stretch>
            <a:fillRect/>
          </a:stretch>
        </p:blipFill>
        <p:spPr>
          <a:xfrm>
            <a:off x="4608512" y="4221088"/>
            <a:ext cx="3851920" cy="2214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24148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-171399"/>
            <a:ext cx="1800200" cy="1800200"/>
          </a:xfrm>
          <a:prstGeom prst="rect">
            <a:avLst/>
          </a:prstGeom>
        </p:spPr>
      </p:pic>
      <p:pic>
        <p:nvPicPr>
          <p:cNvPr id="9" name="Рисунок 8" descr="Московский двор.jpg"/>
          <p:cNvPicPr>
            <a:picLocks noChangeAspect="1"/>
          </p:cNvPicPr>
          <p:nvPr/>
        </p:nvPicPr>
        <p:blipFill>
          <a:blip r:embed="rId4" cstate="print"/>
          <a:srcRect l="3475" t="1256"/>
          <a:stretch>
            <a:fillRect/>
          </a:stretch>
        </p:blipFill>
        <p:spPr>
          <a:xfrm>
            <a:off x="323528" y="1434176"/>
            <a:ext cx="3712861" cy="5163176"/>
          </a:xfrm>
          <a:prstGeom prst="rect">
            <a:avLst/>
          </a:prstGeom>
        </p:spPr>
      </p:pic>
      <p:pic>
        <p:nvPicPr>
          <p:cNvPr id="11" name="Рисунок 10" descr="МосковскийДвор1.jpg"/>
          <p:cNvPicPr>
            <a:picLocks noChangeAspect="1"/>
          </p:cNvPicPr>
          <p:nvPr/>
        </p:nvPicPr>
        <p:blipFill>
          <a:blip r:embed="rId5" cstate="print"/>
          <a:srcRect b="1971"/>
          <a:stretch>
            <a:fillRect/>
          </a:stretch>
        </p:blipFill>
        <p:spPr>
          <a:xfrm>
            <a:off x="4932041" y="1362167"/>
            <a:ext cx="3829618" cy="516317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24148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СпортивныйДво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132856"/>
            <a:ext cx="2877563" cy="4035873"/>
          </a:xfrm>
          <a:prstGeom prst="rect">
            <a:avLst/>
          </a:prstGeom>
        </p:spPr>
      </p:pic>
      <p:pic>
        <p:nvPicPr>
          <p:cNvPr id="10" name="Рисунок 9" descr="Футбол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196752"/>
            <a:ext cx="2738454" cy="3744416"/>
          </a:xfrm>
          <a:prstGeom prst="rect">
            <a:avLst/>
          </a:prstGeom>
        </p:spPr>
      </p:pic>
      <p:pic>
        <p:nvPicPr>
          <p:cNvPr id="11" name="Рисунок 10" descr="Футбол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67078" y="2204864"/>
            <a:ext cx="2825402" cy="3861048"/>
          </a:xfrm>
          <a:prstGeom prst="rect">
            <a:avLst/>
          </a:prstGeom>
        </p:spPr>
      </p:pic>
      <p:pic>
        <p:nvPicPr>
          <p:cNvPr id="13" name="Рисунок 12" descr="Дизайн_без_названия_1_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0"/>
            <a:ext cx="2020913" cy="202091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24148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СпартакиадаМ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2840522" cy="3960440"/>
          </a:xfrm>
          <a:prstGeom prst="rect">
            <a:avLst/>
          </a:prstGeom>
        </p:spPr>
      </p:pic>
      <p:pic>
        <p:nvPicPr>
          <p:cNvPr id="11" name="Рисунок 10" descr="СпартакиадаМолодеж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276872"/>
            <a:ext cx="2735811" cy="3832762"/>
          </a:xfrm>
          <a:prstGeom prst="rect">
            <a:avLst/>
          </a:prstGeom>
        </p:spPr>
      </p:pic>
      <p:pic>
        <p:nvPicPr>
          <p:cNvPr id="12" name="Рисунок 11" descr="ТурСле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1268760"/>
            <a:ext cx="2973837" cy="4121696"/>
          </a:xfrm>
          <a:prstGeom prst="rect">
            <a:avLst/>
          </a:prstGeom>
        </p:spPr>
      </p:pic>
      <p:pic>
        <p:nvPicPr>
          <p:cNvPr id="14" name="Рисунок 13" descr="Дизайн_без_названия_1_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476672"/>
            <a:ext cx="1948905" cy="194890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24148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Реализация СоцПрограм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3782" y="2204864"/>
            <a:ext cx="2818378" cy="4005064"/>
          </a:xfrm>
          <a:prstGeom prst="rect">
            <a:avLst/>
          </a:prstGeom>
        </p:spPr>
      </p:pic>
      <p:pic>
        <p:nvPicPr>
          <p:cNvPr id="10" name="Рисунок 9" descr="IMG_E01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96752"/>
            <a:ext cx="2798621" cy="393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E01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5713" y="1052736"/>
            <a:ext cx="2838775" cy="4044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Дизайн_без_названия_1_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548680"/>
            <a:ext cx="1732881" cy="173288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24148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Звездочки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6024" y="2206794"/>
            <a:ext cx="2915816" cy="4012686"/>
          </a:xfrm>
          <a:prstGeom prst="rect">
            <a:avLst/>
          </a:prstGeom>
        </p:spPr>
      </p:pic>
      <p:pic>
        <p:nvPicPr>
          <p:cNvPr id="10" name="Рисунок 9" descr="Морковина 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48834" y="1224137"/>
            <a:ext cx="2547302" cy="3573015"/>
          </a:xfrm>
          <a:prstGeom prst="rect">
            <a:avLst/>
          </a:prstGeom>
        </p:spPr>
      </p:pic>
      <p:pic>
        <p:nvPicPr>
          <p:cNvPr id="11" name="Рисунок 10" descr="ПониКлуб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82283" y="2204864"/>
            <a:ext cx="2910197" cy="4077071"/>
          </a:xfrm>
          <a:prstGeom prst="rect">
            <a:avLst/>
          </a:prstGeom>
        </p:spPr>
      </p:pic>
      <p:pic>
        <p:nvPicPr>
          <p:cNvPr id="13" name="Рисунок 12" descr="Дизайн_без_названия_1_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0"/>
            <a:ext cx="2380953" cy="238095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Кудесница 1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052736"/>
            <a:ext cx="2880320" cy="4076583"/>
          </a:xfrm>
          <a:prstGeom prst="rect">
            <a:avLst/>
          </a:prstGeom>
        </p:spPr>
      </p:pic>
      <p:pic>
        <p:nvPicPr>
          <p:cNvPr id="3" name="Рисунок 2" descr="Кудесница 2_page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060848"/>
            <a:ext cx="2786977" cy="3939047"/>
          </a:xfrm>
          <a:prstGeom prst="rect">
            <a:avLst/>
          </a:prstGeom>
        </p:spPr>
      </p:pic>
      <p:pic>
        <p:nvPicPr>
          <p:cNvPr id="4" name="Рисунок 3" descr="Кудесница!_page-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2276872"/>
            <a:ext cx="2442117" cy="3456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4" y="33265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6"/>
                </a:solidFill>
              </a:rPr>
              <a:t>Наши достижения</a:t>
            </a:r>
            <a:endParaRPr lang="ru-RU" sz="2400" b="1" i="1" dirty="0">
              <a:solidFill>
                <a:schemeClr val="accent6"/>
              </a:solidFill>
            </a:endParaRPr>
          </a:p>
        </p:txBody>
      </p:sp>
      <p:pic>
        <p:nvPicPr>
          <p:cNvPr id="7" name="Рисунок 6" descr="Дизайн_без_названия_1_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-243408"/>
            <a:ext cx="2524969" cy="252496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5856" y="76470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6"/>
                </a:solidFill>
              </a:rPr>
              <a:t>Наши достижения</a:t>
            </a:r>
            <a:endParaRPr lang="ru-RU" sz="2400" b="1" i="1" dirty="0">
              <a:solidFill>
                <a:schemeClr val="accent6"/>
              </a:solidFill>
            </a:endParaRPr>
          </a:p>
        </p:txBody>
      </p:sp>
      <p:pic>
        <p:nvPicPr>
          <p:cNvPr id="3" name="Рисунок 2" descr="Морковина , Меликова (pdf.io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934" y="1340768"/>
            <a:ext cx="3635889" cy="5143023"/>
          </a:xfrm>
          <a:prstGeom prst="rect">
            <a:avLst/>
          </a:prstGeom>
        </p:spPr>
      </p:pic>
      <p:pic>
        <p:nvPicPr>
          <p:cNvPr id="4" name="Рисунок 3" descr="ПРемьера , L.A. Style (pdf.io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3586" y="1340768"/>
            <a:ext cx="3665265" cy="5184576"/>
          </a:xfrm>
          <a:prstGeom prst="rect">
            <a:avLst/>
          </a:prstGeom>
        </p:spPr>
      </p:pic>
      <p:pic>
        <p:nvPicPr>
          <p:cNvPr id="6" name="Рисунок 5" descr="Дизайн_без_названия_1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0"/>
            <a:ext cx="1444849" cy="14448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1124744"/>
            <a:ext cx="763284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Организация содержательного и оздоровительного отдыха детей и подростков.</a:t>
            </a:r>
            <a:b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Физкультурно-оздоровительная и спортивная работа.</a:t>
            </a:r>
            <a:b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3. Художественно-эстетическое творчество, различные виды искусств.</a:t>
            </a:r>
            <a:b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4. Познавательная, интеллектуально-развивающая и просветительская деятельность.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5. Работа с различными категориями взрослого населения по передаче культурного наследия, продолжения семейных традиций, духовно-нравственного воспитания детей, подростков и молодежи.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6. Профилактика асоциальных проявлений в подростковой и молодежной среде. Социально-реабилитационная работа и психолого-педагогическая помощь семье и детям.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437763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Основными направлениями работы Центра являются: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1600" y="6023029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ГБУ «</a:t>
            </a:r>
            <a:r>
              <a:rPr lang="ru-RU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Досуговый</a:t>
            </a:r>
            <a:r>
              <a:rPr lang="ru-RU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центр «Юность» открыты  кружки, клубы и секции для населения района Северное Измайлово в количестве: 36</a:t>
            </a:r>
            <a:endParaRPr lang="ru-RU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-171400"/>
            <a:ext cx="1804889" cy="1804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Морковина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730" y="1296144"/>
            <a:ext cx="3648956" cy="5157192"/>
          </a:xfrm>
          <a:prstGeom prst="rect">
            <a:avLst/>
          </a:prstGeom>
        </p:spPr>
      </p:pic>
      <p:pic>
        <p:nvPicPr>
          <p:cNvPr id="5" name="Рисунок 4" descr="Морковина благодарност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298523"/>
            <a:ext cx="3647272" cy="5154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476672"/>
            <a:ext cx="276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6"/>
                </a:solidFill>
              </a:rPr>
              <a:t>Наши достижения</a:t>
            </a:r>
            <a:endParaRPr lang="ru-RU" sz="2400" b="1" i="1" dirty="0">
              <a:solidFill>
                <a:schemeClr val="accent6"/>
              </a:solidFill>
            </a:endParaRPr>
          </a:p>
        </p:txBody>
      </p:sp>
      <p:pic>
        <p:nvPicPr>
          <p:cNvPr id="8" name="Рисунок 7" descr="Дизайн_без_названия_1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-104081"/>
            <a:ext cx="1444849" cy="144484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Морковина-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96752"/>
            <a:ext cx="1728192" cy="2445542"/>
          </a:xfrm>
          <a:prstGeom prst="rect">
            <a:avLst/>
          </a:prstGeom>
        </p:spPr>
      </p:pic>
      <p:pic>
        <p:nvPicPr>
          <p:cNvPr id="3" name="Рисунок 2" descr="Премьер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077072"/>
            <a:ext cx="1792199" cy="2520280"/>
          </a:xfrm>
          <a:prstGeom prst="rect">
            <a:avLst/>
          </a:prstGeom>
        </p:spPr>
      </p:pic>
      <p:pic>
        <p:nvPicPr>
          <p:cNvPr id="4" name="Рисунок 3" descr="Попов-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1268760"/>
            <a:ext cx="1730121" cy="2448272"/>
          </a:xfrm>
          <a:prstGeom prst="rect">
            <a:avLst/>
          </a:prstGeom>
        </p:spPr>
      </p:pic>
      <p:pic>
        <p:nvPicPr>
          <p:cNvPr id="5" name="Рисунок 4" descr="Премьера Свиридов Витохин (pdf.io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1268760"/>
            <a:ext cx="1736695" cy="2457575"/>
          </a:xfrm>
          <a:prstGeom prst="rect">
            <a:avLst/>
          </a:prstGeom>
        </p:spPr>
      </p:pic>
      <p:pic>
        <p:nvPicPr>
          <p:cNvPr id="7" name="Рисунок 6" descr="Попова (pdf.io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92171" y="3938281"/>
            <a:ext cx="1879844" cy="2659071"/>
          </a:xfrm>
          <a:prstGeom prst="rect">
            <a:avLst/>
          </a:prstGeom>
        </p:spPr>
      </p:pic>
      <p:pic>
        <p:nvPicPr>
          <p:cNvPr id="8" name="Рисунок 7" descr="Морковина педагог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04248" y="3933056"/>
            <a:ext cx="1951216" cy="2723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548680"/>
            <a:ext cx="298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6"/>
                </a:solidFill>
              </a:rPr>
              <a:t>Наши достижения</a:t>
            </a:r>
            <a:endParaRPr lang="ru-RU" sz="2400" b="1" i="1" dirty="0">
              <a:solidFill>
                <a:schemeClr val="accent6"/>
              </a:solidFill>
            </a:endParaRPr>
          </a:p>
        </p:txBody>
      </p:sp>
      <p:pic>
        <p:nvPicPr>
          <p:cNvPr id="11" name="Рисунок 10" descr="Дизайн_без_названия_1_-removebg-preview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1600" y="0"/>
            <a:ext cx="1228825" cy="12288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3808" y="479715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164681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ГБУ «</a:t>
            </a:r>
            <a:r>
              <a:rPr lang="ru-RU" sz="20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Досуговый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центр «Юность» способствует формированию гармоничных и наполненных радостью отношений между детьми и родителями. В Центре всегда царит радостная творческая атмосфера и все время происходит что-нибудь интересное! </a:t>
            </a:r>
            <a:b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Коллектив Центра – молодой, позитивный и отлично подготовленный профессионально. Все руководители студий и секций талантливые и творческие люди.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581803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 уважением, и.о.  руководителя </a:t>
            </a:r>
          </a:p>
          <a:p>
            <a:pPr algn="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ГБУ «</a:t>
            </a:r>
            <a:r>
              <a:rPr lang="ru-RU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Досуговый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центр «Юность» </a:t>
            </a:r>
            <a:r>
              <a:rPr lang="ru-RU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Рунтова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Светлана Александровна.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-387424"/>
            <a:ext cx="4181153" cy="4181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335558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Цели ГБУ «</a:t>
            </a:r>
            <a:r>
              <a:rPr lang="ru-RU" sz="3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Досуговый</a:t>
            </a: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центр «Юность»</a:t>
            </a:r>
            <a:endParaRPr lang="ru-RU" sz="3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823333"/>
            <a:ext cx="69482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Организация культурно-массового досуга детей и взрослых;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Организация спортивных секций на территории района;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Пропаганда здорового образа жизни;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Обеспечение участия  жителей в мероприятиях, проводимых в рамках массовых городских движений, смотров, конкурсов в сфере </a:t>
            </a:r>
            <a:r>
              <a:rPr lang="ru-RU" sz="20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досуговой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социально – воспитательной, </a:t>
            </a:r>
            <a:r>
              <a:rPr lang="ru-RU" sz="20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оздоровительной и спортивной работы с населением по месту жительства;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Содействие в создании клубов по интересам;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Поддержка и развитие творческих способностей, формирование эстетических взглядов детей.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827584" y="1916832"/>
            <a:ext cx="288032" cy="2160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2123728" y="2492896"/>
            <a:ext cx="288032" cy="2160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1403648" y="2780928"/>
            <a:ext cx="288032" cy="2160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1331640" y="4653136"/>
            <a:ext cx="288032" cy="2160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1691680" y="4293096"/>
            <a:ext cx="288032" cy="2160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971600" y="2204864"/>
            <a:ext cx="288032" cy="2160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71400"/>
            <a:ext cx="2236937" cy="2236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3140968"/>
            <a:ext cx="7632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b="1" i="1" dirty="0" smtClean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Занимающихся по государственному заданию - 659 человек.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Общее количество занимающихся в кружках, секциях, клубах  и спортивных площадках  - </a:t>
            </a:r>
            <a:r>
              <a:rPr lang="ru-RU" sz="20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1017 </a:t>
            </a:r>
            <a:r>
              <a:rPr lang="ru-RU" sz="20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человек.</a:t>
            </a:r>
          </a:p>
          <a:p>
            <a:pPr algn="ctr"/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1124744"/>
            <a:ext cx="7776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2000" b="1" i="1" dirty="0" smtClean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Занимающихся по государственному заданию - 631 человек.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Общее количество занимающихся в кружках, секциях, клубах и спортивных площадках  -  925 человек.</a:t>
            </a:r>
          </a:p>
          <a:p>
            <a:pPr algn="ctr"/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116632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Общее количество посетителей в </a:t>
            </a:r>
          </a:p>
          <a:p>
            <a:pPr algn="ctr"/>
            <a:r>
              <a:rPr lang="ru-RU" sz="28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ГБУ «Досуговый центр «Юность» </a:t>
            </a:r>
            <a:endParaRPr lang="ru-RU" sz="2800" b="1" i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Рисунок 10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171400"/>
            <a:ext cx="201622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Дизайн без названия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4193906606"/>
              </p:ext>
            </p:extLst>
          </p:nvPr>
        </p:nvGraphicFramePr>
        <p:xfrm>
          <a:off x="107504" y="2348880"/>
          <a:ext cx="4680520" cy="47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4193906606"/>
              </p:ext>
            </p:extLst>
          </p:nvPr>
        </p:nvGraphicFramePr>
        <p:xfrm>
          <a:off x="4788024" y="1916832"/>
          <a:ext cx="424847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63688" y="21328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2020 год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084168" y="21328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2021 год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243805"/>
            <a:ext cx="5688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Общее количество посетителей в </a:t>
            </a:r>
          </a:p>
          <a:p>
            <a:pPr algn="ctr"/>
            <a:r>
              <a:rPr lang="ru-RU" sz="28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ГБУ «Досуговый центр «Юность»                               по возрастам </a:t>
            </a:r>
            <a:endParaRPr lang="ru-RU" sz="2800" b="1" i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Рисунок 13" descr="Дизайн_без_названия_1_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0"/>
            <a:ext cx="1944216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1487686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Расположение помещений </a:t>
            </a:r>
          </a:p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ГБУ «</a:t>
            </a:r>
            <a:r>
              <a:rPr lang="ru-RU" sz="3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Досуговый</a:t>
            </a: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центр  «Юность»</a:t>
            </a:r>
            <a:endParaRPr lang="ru-RU" sz="3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-171400"/>
            <a:ext cx="1849513" cy="1849513"/>
          </a:xfrm>
          <a:prstGeom prst="rect">
            <a:avLst/>
          </a:prstGeom>
        </p:spPr>
      </p:pic>
      <p:pic>
        <p:nvPicPr>
          <p:cNvPr id="10" name="Рисунок 9" descr="ГБУ Досуговый центр Юност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048" y="1340768"/>
            <a:ext cx="8460432" cy="4758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Дизайн без названия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3568" y="1484784"/>
          <a:ext cx="7704856" cy="500290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97774"/>
                <a:gridCol w="2154654"/>
                <a:gridCol w="147200"/>
                <a:gridCol w="1852614"/>
                <a:gridCol w="1852614"/>
              </a:tblGrid>
              <a:tr h="12725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 занимаемого помещения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Полная площадь  занимаемого помещения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ГБУ «</a:t>
                      </a:r>
                      <a:r>
                        <a:rPr lang="ru-RU" sz="1800" b="1" i="1" dirty="0" err="1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Досуговый</a:t>
                      </a:r>
                      <a:r>
                        <a:rPr lang="ru-RU" sz="1800" b="1" i="1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«Юность»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13-ая Парковая ул., д.38 корп.3</a:t>
                      </a:r>
                      <a:endParaRPr lang="ru-RU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342,10</a:t>
                      </a:r>
                      <a:endParaRPr lang="ru-RU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ГБУ «</a:t>
                      </a:r>
                      <a:r>
                        <a:rPr lang="ru-RU" sz="1800" b="1" i="1" dirty="0" err="1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Досуговый</a:t>
                      </a:r>
                      <a:r>
                        <a:rPr lang="ru-RU" sz="1800" b="1" i="1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«Юность»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13-ая Парковая ул., д.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145,4</a:t>
                      </a:r>
                      <a:endParaRPr lang="ru-RU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4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ГБУ «</a:t>
                      </a:r>
                      <a:r>
                        <a:rPr lang="ru-RU" sz="1800" b="1" i="1" dirty="0" err="1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Досуговый</a:t>
                      </a:r>
                      <a:r>
                        <a:rPr lang="ru-RU" sz="1800" b="1" i="1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«Юность»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ая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Парковая ул., д.</a:t>
                      </a:r>
                      <a:r>
                        <a:rPr lang="en-US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288,1</a:t>
                      </a:r>
                      <a:endParaRPr lang="ru-RU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9127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ГБУ «</a:t>
                      </a:r>
                      <a:r>
                        <a:rPr lang="ru-RU" sz="1800" b="1" i="1" dirty="0" err="1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Досуговый</a:t>
                      </a:r>
                      <a:r>
                        <a:rPr lang="ru-RU" sz="1800" b="1" i="1" dirty="0" smtClean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«Юность»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Сиреневый бульвар, д.3,корп.5</a:t>
                      </a:r>
                      <a:endParaRPr lang="ru-RU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48,9</a:t>
                      </a:r>
                      <a:endParaRPr lang="ru-RU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6511">
                <a:tc gridSpan="2">
                  <a:txBody>
                    <a:bodyPr/>
                    <a:lstStyle/>
                    <a:p>
                      <a:pPr algn="r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ru-RU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824,5 м.кв.</a:t>
                      </a:r>
                      <a:endParaRPr lang="ru-RU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51720" y="188640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Адресный перечень помещений 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ГБУ «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Досуговый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центр «Юность»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Дизайн_без_названия_1_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17" y="-171400"/>
            <a:ext cx="1800200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2680</TotalTime>
  <Words>1284</Words>
  <Application>Microsoft Office PowerPoint</Application>
  <PresentationFormat>Экран (4:3)</PresentationFormat>
  <Paragraphs>307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Света</cp:lastModifiedBy>
  <cp:revision>223</cp:revision>
  <dcterms:created xsi:type="dcterms:W3CDTF">2018-10-29T12:28:27Z</dcterms:created>
  <dcterms:modified xsi:type="dcterms:W3CDTF">2022-04-12T12:11:45Z</dcterms:modified>
</cp:coreProperties>
</file>